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1"/>
    <p:sldId id="257" r:id="rId62"/>
    <p:sldId id="258" r:id="rId63"/>
    <p:sldId id="259" r:id="rId64"/>
    <p:sldId id="260" r:id="rId65"/>
    <p:sldId id="261" r:id="rId66"/>
    <p:sldId id="262" r:id="rId67"/>
    <p:sldId id="263" r:id="rId68"/>
    <p:sldId id="264" r:id="rId69"/>
    <p:sldId id="265" r:id="rId70"/>
    <p:sldId id="266" r:id="rId71"/>
    <p:sldId id="267" r:id="rId72"/>
    <p:sldId id="268" r:id="rId73"/>
    <p:sldId id="269" r:id="rId74"/>
    <p:sldId id="270" r:id="rId75"/>
    <p:sldId id="271" r:id="rId76"/>
    <p:sldId id="272" r:id="rId77"/>
    <p:sldId id="273" r:id="rId78"/>
    <p:sldId id="274" r:id="rId79"/>
    <p:sldId id="275" r:id="rId80"/>
    <p:sldId id="276" r:id="rId81"/>
    <p:sldId id="277" r:id="rId8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oboto Condensed" charset="1" panose="02000000000000000000"/>
      <p:regular r:id="rId10"/>
    </p:embeddedFont>
    <p:embeddedFont>
      <p:font typeface="Roboto Condensed Bold" charset="1" panose="02000000000000000000"/>
      <p:regular r:id="rId11"/>
    </p:embeddedFont>
    <p:embeddedFont>
      <p:font typeface="Roboto Condensed Italics" charset="1" panose="02000000000000000000"/>
      <p:regular r:id="rId12"/>
    </p:embeddedFont>
    <p:embeddedFont>
      <p:font typeface="Roboto Condensed Bold Italics" charset="1" panose="02000000000000000000"/>
      <p:regular r:id="rId13"/>
    </p:embeddedFont>
    <p:embeddedFont>
      <p:font typeface="League Spartan" charset="1" panose="00000800000000000000"/>
      <p:regular r:id="rId14"/>
    </p:embeddedFont>
    <p:embeddedFont>
      <p:font typeface="Canva Sans" charset="1" panose="020B0503030501040103"/>
      <p:regular r:id="rId15"/>
    </p:embeddedFont>
    <p:embeddedFont>
      <p:font typeface="Canva Sans Bold" charset="1" panose="020B0803030501040103"/>
      <p:regular r:id="rId16"/>
    </p:embeddedFont>
    <p:embeddedFont>
      <p:font typeface="Canva Sans Italics" charset="1" panose="020B0503030501040103"/>
      <p:regular r:id="rId17"/>
    </p:embeddedFont>
    <p:embeddedFont>
      <p:font typeface="Canva Sans Bold Italics" charset="1" panose="020B0803030501040103"/>
      <p:regular r:id="rId18"/>
    </p:embeddedFont>
    <p:embeddedFont>
      <p:font typeface="Canva Sans Medium" charset="1" panose="020B0603030501040103"/>
      <p:regular r:id="rId19"/>
    </p:embeddedFont>
    <p:embeddedFont>
      <p:font typeface="Canva Sans Medium Italics" charset="1" panose="020B0603030501040103"/>
      <p:regular r:id="rId20"/>
    </p:embeddedFont>
    <p:embeddedFont>
      <p:font typeface="Open Sans" charset="1" panose="020B0606030504020204"/>
      <p:regular r:id="rId21"/>
    </p:embeddedFont>
    <p:embeddedFont>
      <p:font typeface="Open Sans Bold" charset="1" panose="020B0806030504020204"/>
      <p:regular r:id="rId22"/>
    </p:embeddedFont>
    <p:embeddedFont>
      <p:font typeface="Open Sans Italics" charset="1" panose="020B0606030504020204"/>
      <p:regular r:id="rId23"/>
    </p:embeddedFont>
    <p:embeddedFont>
      <p:font typeface="Open Sans Bold Italics" charset="1" panose="020B0806030504020204"/>
      <p:regular r:id="rId24"/>
    </p:embeddedFont>
    <p:embeddedFont>
      <p:font typeface="Open Sans Light" charset="1" panose="020B0306030504020204"/>
      <p:regular r:id="rId25"/>
    </p:embeddedFont>
    <p:embeddedFont>
      <p:font typeface="Open Sans Light Italics" charset="1" panose="020B0306030504020204"/>
      <p:regular r:id="rId26"/>
    </p:embeddedFont>
    <p:embeddedFont>
      <p:font typeface="Open Sans Ultra-Bold" charset="1" panose="00000000000000000000"/>
      <p:regular r:id="rId27"/>
    </p:embeddedFont>
    <p:embeddedFont>
      <p:font typeface="Open Sans Ultra-Bold Italics" charset="1" panose="00000000000000000000"/>
      <p:regular r:id="rId28"/>
    </p:embeddedFont>
    <p:embeddedFont>
      <p:font typeface="Nunito Sans" charset="1" panose="00000500000000000000"/>
      <p:regular r:id="rId29"/>
    </p:embeddedFont>
    <p:embeddedFont>
      <p:font typeface="Nunito Sans Bold" charset="1" panose="00000800000000000000"/>
      <p:regular r:id="rId30"/>
    </p:embeddedFont>
    <p:embeddedFont>
      <p:font typeface="Nunito Sans Italics" charset="1" panose="00000500000000000000"/>
      <p:regular r:id="rId31"/>
    </p:embeddedFont>
    <p:embeddedFont>
      <p:font typeface="Nunito Sans Bold Italics" charset="1" panose="00000800000000000000"/>
      <p:regular r:id="rId32"/>
    </p:embeddedFont>
    <p:embeddedFont>
      <p:font typeface="Nunito Sans Extra-Light" charset="1" panose="00000300000000000000"/>
      <p:regular r:id="rId33"/>
    </p:embeddedFont>
    <p:embeddedFont>
      <p:font typeface="Nunito Sans Extra-Light Italics" charset="1" panose="00000300000000000000"/>
      <p:regular r:id="rId34"/>
    </p:embeddedFont>
    <p:embeddedFont>
      <p:font typeface="Nunito Sans Light" charset="1" panose="00000400000000000000"/>
      <p:regular r:id="rId35"/>
    </p:embeddedFont>
    <p:embeddedFont>
      <p:font typeface="Nunito Sans Light Italics" charset="1" panose="00000400000000000000"/>
      <p:regular r:id="rId36"/>
    </p:embeddedFont>
    <p:embeddedFont>
      <p:font typeface="Nunito Sans Semi-Bold" charset="1" panose="00000700000000000000"/>
      <p:regular r:id="rId37"/>
    </p:embeddedFont>
    <p:embeddedFont>
      <p:font typeface="Nunito Sans Semi-Bold Italics" charset="1" panose="00000700000000000000"/>
      <p:regular r:id="rId38"/>
    </p:embeddedFont>
    <p:embeddedFont>
      <p:font typeface="Nunito Sans Ultra-Bold" charset="1" panose="00000900000000000000"/>
      <p:regular r:id="rId39"/>
    </p:embeddedFont>
    <p:embeddedFont>
      <p:font typeface="Nunito Sans Ultra-Bold Italics" charset="1" panose="00000900000000000000"/>
      <p:regular r:id="rId40"/>
    </p:embeddedFont>
    <p:embeddedFont>
      <p:font typeface="Nunito Sans Heavy" charset="1" panose="00000A00000000000000"/>
      <p:regular r:id="rId41"/>
    </p:embeddedFont>
    <p:embeddedFont>
      <p:font typeface="Nunito Sans Heavy Italics" charset="1" panose="00000A00000000000000"/>
      <p:regular r:id="rId42"/>
    </p:embeddedFont>
    <p:embeddedFont>
      <p:font typeface="Montserrat" charset="1" panose="00000500000000000000"/>
      <p:regular r:id="rId43"/>
    </p:embeddedFont>
    <p:embeddedFont>
      <p:font typeface="Montserrat Bold" charset="1" panose="00000800000000000000"/>
      <p:regular r:id="rId44"/>
    </p:embeddedFont>
    <p:embeddedFont>
      <p:font typeface="Montserrat Italics" charset="1" panose="00000500000000000000"/>
      <p:regular r:id="rId45"/>
    </p:embeddedFont>
    <p:embeddedFont>
      <p:font typeface="Montserrat Bold Italics" charset="1" panose="00000800000000000000"/>
      <p:regular r:id="rId46"/>
    </p:embeddedFont>
    <p:embeddedFont>
      <p:font typeface="Montserrat Thin" charset="1" panose="00000300000000000000"/>
      <p:regular r:id="rId47"/>
    </p:embeddedFont>
    <p:embeddedFont>
      <p:font typeface="Montserrat Thin Italics" charset="1" panose="00000300000000000000"/>
      <p:regular r:id="rId48"/>
    </p:embeddedFont>
    <p:embeddedFont>
      <p:font typeface="Montserrat Extra-Light" charset="1" panose="00000300000000000000"/>
      <p:regular r:id="rId49"/>
    </p:embeddedFont>
    <p:embeddedFont>
      <p:font typeface="Montserrat Extra-Light Italics" charset="1" panose="00000300000000000000"/>
      <p:regular r:id="rId50"/>
    </p:embeddedFont>
    <p:embeddedFont>
      <p:font typeface="Montserrat Light" charset="1" panose="00000400000000000000"/>
      <p:regular r:id="rId51"/>
    </p:embeddedFont>
    <p:embeddedFont>
      <p:font typeface="Montserrat Light Italics" charset="1" panose="00000400000000000000"/>
      <p:regular r:id="rId52"/>
    </p:embeddedFont>
    <p:embeddedFont>
      <p:font typeface="Montserrat Medium" charset="1" panose="00000600000000000000"/>
      <p:regular r:id="rId53"/>
    </p:embeddedFont>
    <p:embeddedFont>
      <p:font typeface="Montserrat Medium Italics" charset="1" panose="00000600000000000000"/>
      <p:regular r:id="rId54"/>
    </p:embeddedFont>
    <p:embeddedFont>
      <p:font typeface="Montserrat Semi-Bold" charset="1" panose="00000700000000000000"/>
      <p:regular r:id="rId55"/>
    </p:embeddedFont>
    <p:embeddedFont>
      <p:font typeface="Montserrat Semi-Bold Italics" charset="1" panose="00000700000000000000"/>
      <p:regular r:id="rId56"/>
    </p:embeddedFont>
    <p:embeddedFont>
      <p:font typeface="Montserrat Ultra-Bold" charset="1" panose="00000900000000000000"/>
      <p:regular r:id="rId57"/>
    </p:embeddedFont>
    <p:embeddedFont>
      <p:font typeface="Montserrat Ultra-Bold Italics" charset="1" panose="00000900000000000000"/>
      <p:regular r:id="rId58"/>
    </p:embeddedFont>
    <p:embeddedFont>
      <p:font typeface="Montserrat Heavy" charset="1" panose="00000A00000000000000"/>
      <p:regular r:id="rId59"/>
    </p:embeddedFont>
    <p:embeddedFont>
      <p:font typeface="Montserrat Heavy Italics" charset="1" panose="00000A0000000000000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slides/slide1.xml" Type="http://schemas.openxmlformats.org/officeDocument/2006/relationships/slide"/><Relationship Id="rId62" Target="slides/slide2.xml" Type="http://schemas.openxmlformats.org/officeDocument/2006/relationships/slide"/><Relationship Id="rId63" Target="slides/slide3.xml" Type="http://schemas.openxmlformats.org/officeDocument/2006/relationships/slide"/><Relationship Id="rId64" Target="slides/slide4.xml" Type="http://schemas.openxmlformats.org/officeDocument/2006/relationships/slide"/><Relationship Id="rId65" Target="slides/slide5.xml" Type="http://schemas.openxmlformats.org/officeDocument/2006/relationships/slide"/><Relationship Id="rId66" Target="slides/slide6.xml" Type="http://schemas.openxmlformats.org/officeDocument/2006/relationships/slide"/><Relationship Id="rId67" Target="slides/slide7.xml" Type="http://schemas.openxmlformats.org/officeDocument/2006/relationships/slide"/><Relationship Id="rId68" Target="slides/slide8.xml" Type="http://schemas.openxmlformats.org/officeDocument/2006/relationships/slide"/><Relationship Id="rId69" Target="slides/slide9.xml" Type="http://schemas.openxmlformats.org/officeDocument/2006/relationships/slide"/><Relationship Id="rId7" Target="fonts/font7.fntdata" Type="http://schemas.openxmlformats.org/officeDocument/2006/relationships/font"/><Relationship Id="rId70" Target="slides/slide10.xml" Type="http://schemas.openxmlformats.org/officeDocument/2006/relationships/slide"/><Relationship Id="rId71" Target="slides/slide11.xml" Type="http://schemas.openxmlformats.org/officeDocument/2006/relationships/slide"/><Relationship Id="rId72" Target="slides/slide12.xml" Type="http://schemas.openxmlformats.org/officeDocument/2006/relationships/slide"/><Relationship Id="rId73" Target="slides/slide13.xml" Type="http://schemas.openxmlformats.org/officeDocument/2006/relationships/slide"/><Relationship Id="rId74" Target="slides/slide14.xml" Type="http://schemas.openxmlformats.org/officeDocument/2006/relationships/slide"/><Relationship Id="rId75" Target="slides/slide15.xml" Type="http://schemas.openxmlformats.org/officeDocument/2006/relationships/slide"/><Relationship Id="rId76" Target="slides/slide16.xml" Type="http://schemas.openxmlformats.org/officeDocument/2006/relationships/slide"/><Relationship Id="rId77" Target="slides/slide17.xml" Type="http://schemas.openxmlformats.org/officeDocument/2006/relationships/slide"/><Relationship Id="rId78" Target="slides/slide18.xml" Type="http://schemas.openxmlformats.org/officeDocument/2006/relationships/slide"/><Relationship Id="rId79" Target="slides/slide19.xml" Type="http://schemas.openxmlformats.org/officeDocument/2006/relationships/slide"/><Relationship Id="rId8" Target="fonts/font8.fntdata" Type="http://schemas.openxmlformats.org/officeDocument/2006/relationships/font"/><Relationship Id="rId80" Target="slides/slide20.xml" Type="http://schemas.openxmlformats.org/officeDocument/2006/relationships/slide"/><Relationship Id="rId81" Target="slides/slide21.xml" Type="http://schemas.openxmlformats.org/officeDocument/2006/relationships/slide"/><Relationship Id="rId82" Target="slides/slide22.xml" Type="http://schemas.openxmlformats.org/officeDocument/2006/relationships/slide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41.jpeg" Type="http://schemas.openxmlformats.org/officeDocument/2006/relationships/image"/><Relationship Id="rId6" Target="../media/image42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gif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8.gif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8.gif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25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9783" y="0"/>
            <a:ext cx="18857783" cy="10287000"/>
          </a:xfrm>
          <a:custGeom>
            <a:avLst/>
            <a:gdLst/>
            <a:ahLst/>
            <a:cxnLst/>
            <a:rect r="r" b="b" t="t" l="l"/>
            <a:pathLst>
              <a:path h="10287000" w="18857783">
                <a:moveTo>
                  <a:pt x="0" y="0"/>
                </a:moveTo>
                <a:lnTo>
                  <a:pt x="18857783" y="0"/>
                </a:lnTo>
                <a:lnTo>
                  <a:pt x="188577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6" t="-1751" r="0" b="-280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517285" cy="10597043"/>
            <a:chOff x="0" y="0"/>
            <a:chExt cx="11802325" cy="675421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802325" cy="6754216"/>
            </a:xfrm>
            <a:custGeom>
              <a:avLst/>
              <a:gdLst/>
              <a:ahLst/>
              <a:cxnLst/>
              <a:rect r="r" b="b" t="t" l="l"/>
              <a:pathLst>
                <a:path h="6754216" w="11802325">
                  <a:moveTo>
                    <a:pt x="0" y="0"/>
                  </a:moveTo>
                  <a:lnTo>
                    <a:pt x="11802325" y="0"/>
                  </a:lnTo>
                  <a:lnTo>
                    <a:pt x="11802325" y="6754216"/>
                  </a:lnTo>
                  <a:lnTo>
                    <a:pt x="0" y="6754216"/>
                  </a:lnTo>
                  <a:close/>
                </a:path>
              </a:pathLst>
            </a:custGeom>
            <a:solidFill>
              <a:srgbClr val="05347E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-36177"/>
            <a:ext cx="2498530" cy="2498530"/>
            <a:chOff x="0" y="0"/>
            <a:chExt cx="1913890" cy="19138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498530" y="3244100"/>
            <a:ext cx="15850347" cy="4108844"/>
            <a:chOff x="0" y="0"/>
            <a:chExt cx="8266021" cy="214277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266021" cy="2142779"/>
            </a:xfrm>
            <a:custGeom>
              <a:avLst/>
              <a:gdLst/>
              <a:ahLst/>
              <a:cxnLst/>
              <a:rect r="r" b="b" t="t" l="l"/>
              <a:pathLst>
                <a:path h="2142779" w="8266021">
                  <a:moveTo>
                    <a:pt x="0" y="0"/>
                  </a:moveTo>
                  <a:lnTo>
                    <a:pt x="8266021" y="0"/>
                  </a:lnTo>
                  <a:lnTo>
                    <a:pt x="8266021" y="2142779"/>
                  </a:lnTo>
                  <a:lnTo>
                    <a:pt x="0" y="2142779"/>
                  </a:lnTo>
                  <a:close/>
                </a:path>
              </a:pathLst>
            </a:custGeom>
            <a:solidFill>
              <a:srgbClr val="20252F">
                <a:alpha val="84706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7835213" y="7499953"/>
            <a:ext cx="452787" cy="2194624"/>
            <a:chOff x="0" y="0"/>
            <a:chExt cx="293277" cy="14214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93277" cy="1421492"/>
            </a:xfrm>
            <a:custGeom>
              <a:avLst/>
              <a:gdLst/>
              <a:ahLst/>
              <a:cxnLst/>
              <a:rect r="r" b="b" t="t" l="l"/>
              <a:pathLst>
                <a:path h="1421492" w="293277">
                  <a:moveTo>
                    <a:pt x="0" y="0"/>
                  </a:moveTo>
                  <a:lnTo>
                    <a:pt x="293277" y="0"/>
                  </a:lnTo>
                  <a:lnTo>
                    <a:pt x="293277" y="1421492"/>
                  </a:lnTo>
                  <a:lnTo>
                    <a:pt x="0" y="1421492"/>
                  </a:lnTo>
                  <a:close/>
                </a:path>
              </a:pathLst>
            </a:custGeom>
            <a:solidFill>
              <a:srgbClr val="F6A429">
                <a:alpha val="84706"/>
              </a:srgbClr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0" y="-234269"/>
            <a:ext cx="2437653" cy="2894713"/>
          </a:xfrm>
          <a:custGeom>
            <a:avLst/>
            <a:gdLst/>
            <a:ahLst/>
            <a:cxnLst/>
            <a:rect r="r" b="b" t="t" l="l"/>
            <a:pathLst>
              <a:path h="2894713" w="2437653">
                <a:moveTo>
                  <a:pt x="0" y="0"/>
                </a:moveTo>
                <a:lnTo>
                  <a:pt x="2437653" y="0"/>
                </a:lnTo>
                <a:lnTo>
                  <a:pt x="2437653" y="2894713"/>
                </a:lnTo>
                <a:lnTo>
                  <a:pt x="0" y="28947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556" t="-40253" r="-12182" b="-8499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407619" y="4761604"/>
            <a:ext cx="14427594" cy="2223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51"/>
              </a:lnSpc>
              <a:spcBef>
                <a:spcPct val="0"/>
              </a:spcBef>
            </a:pPr>
            <a:r>
              <a:rPr lang="en-US" sz="12965">
                <a:solidFill>
                  <a:srgbClr val="F6A429"/>
                </a:solidFill>
                <a:latin typeface="Montserrat Ultra-Bold"/>
              </a:rPr>
              <a:t>ALPFA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628024" y="7305377"/>
            <a:ext cx="15986784" cy="341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US" sz="1929" spc="1348">
                <a:solidFill>
                  <a:srgbClr val="FFFFFF"/>
                </a:solidFill>
                <a:latin typeface="Open Sans Bold"/>
              </a:rPr>
              <a:t>ASSOCIATION OF LATINO PROFESSIONALS FOR AMERICA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407619" y="3114268"/>
            <a:ext cx="14427594" cy="2223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51"/>
              </a:lnSpc>
              <a:spcBef>
                <a:spcPct val="0"/>
              </a:spcBef>
            </a:pPr>
            <a:r>
              <a:rPr lang="en-US" sz="12965">
                <a:solidFill>
                  <a:srgbClr val="F6A429"/>
                </a:solidFill>
                <a:latin typeface="Montserrat Ultra-Bold"/>
              </a:rPr>
              <a:t>UNCG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28006" y="4799996"/>
            <a:ext cx="7052113" cy="1870734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3" id="3"/>
          <p:cNvSpPr/>
          <p:nvPr/>
        </p:nvSpPr>
        <p:spPr>
          <a:xfrm rot="0">
            <a:off x="1581125" y="4653115"/>
            <a:ext cx="7052113" cy="1870734"/>
          </a:xfrm>
          <a:prstGeom prst="rect">
            <a:avLst/>
          </a:prstGeom>
          <a:solidFill>
            <a:srgbClr val="344068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2040433" y="5040209"/>
            <a:ext cx="1096546" cy="1096546"/>
          </a:xfrm>
          <a:custGeom>
            <a:avLst/>
            <a:gdLst/>
            <a:ahLst/>
            <a:cxnLst/>
            <a:rect r="r" b="b" t="t" l="l"/>
            <a:pathLst>
              <a:path h="1096546" w="1096546">
                <a:moveTo>
                  <a:pt x="0" y="0"/>
                </a:moveTo>
                <a:lnTo>
                  <a:pt x="1096545" y="0"/>
                </a:lnTo>
                <a:lnTo>
                  <a:pt x="1096545" y="1096546"/>
                </a:lnTo>
                <a:lnTo>
                  <a:pt x="0" y="1096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0">
            <a:off x="1717514" y="7387566"/>
            <a:ext cx="7052113" cy="1870734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6" id="6"/>
          <p:cNvSpPr/>
          <p:nvPr/>
        </p:nvSpPr>
        <p:spPr>
          <a:xfrm rot="0">
            <a:off x="1570633" y="7240685"/>
            <a:ext cx="7052113" cy="1870734"/>
          </a:xfrm>
          <a:prstGeom prst="rect">
            <a:avLst/>
          </a:prstGeom>
          <a:solidFill>
            <a:srgbClr val="344068"/>
          </a:solid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2029940" y="7627779"/>
            <a:ext cx="1096546" cy="1096546"/>
          </a:xfrm>
          <a:custGeom>
            <a:avLst/>
            <a:gdLst/>
            <a:ahLst/>
            <a:cxnLst/>
            <a:rect r="r" b="b" t="t" l="l"/>
            <a:pathLst>
              <a:path h="1096546" w="1096546">
                <a:moveTo>
                  <a:pt x="0" y="0"/>
                </a:moveTo>
                <a:lnTo>
                  <a:pt x="1096546" y="0"/>
                </a:lnTo>
                <a:lnTo>
                  <a:pt x="1096546" y="1096546"/>
                </a:lnTo>
                <a:lnTo>
                  <a:pt x="0" y="1096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rot="0">
            <a:off x="9665254" y="4799996"/>
            <a:ext cx="7052113" cy="1870734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9" id="9"/>
          <p:cNvSpPr/>
          <p:nvPr/>
        </p:nvSpPr>
        <p:spPr>
          <a:xfrm rot="0">
            <a:off x="9518373" y="4653115"/>
            <a:ext cx="7052113" cy="1870734"/>
          </a:xfrm>
          <a:prstGeom prst="rect">
            <a:avLst/>
          </a:prstGeom>
          <a:solidFill>
            <a:srgbClr val="344068"/>
          </a:solid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9977681" y="5040209"/>
            <a:ext cx="1096546" cy="1096546"/>
          </a:xfrm>
          <a:custGeom>
            <a:avLst/>
            <a:gdLst/>
            <a:ahLst/>
            <a:cxnLst/>
            <a:rect r="r" b="b" t="t" l="l"/>
            <a:pathLst>
              <a:path h="1096546" w="1096546">
                <a:moveTo>
                  <a:pt x="0" y="0"/>
                </a:moveTo>
                <a:lnTo>
                  <a:pt x="1096545" y="0"/>
                </a:lnTo>
                <a:lnTo>
                  <a:pt x="1096545" y="1096546"/>
                </a:lnTo>
                <a:lnTo>
                  <a:pt x="0" y="1096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rot="0">
            <a:off x="9654762" y="7387566"/>
            <a:ext cx="7052113" cy="1870734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12" id="12"/>
          <p:cNvSpPr/>
          <p:nvPr/>
        </p:nvSpPr>
        <p:spPr>
          <a:xfrm rot="0">
            <a:off x="9507881" y="7240685"/>
            <a:ext cx="7052113" cy="1870734"/>
          </a:xfrm>
          <a:prstGeom prst="rect">
            <a:avLst/>
          </a:prstGeom>
          <a:solidFill>
            <a:srgbClr val="344068"/>
          </a:solid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9967188" y="7627779"/>
            <a:ext cx="1096546" cy="1096546"/>
          </a:xfrm>
          <a:custGeom>
            <a:avLst/>
            <a:gdLst/>
            <a:ahLst/>
            <a:cxnLst/>
            <a:rect r="r" b="b" t="t" l="l"/>
            <a:pathLst>
              <a:path h="1096546" w="1096546">
                <a:moveTo>
                  <a:pt x="0" y="0"/>
                </a:moveTo>
                <a:lnTo>
                  <a:pt x="1096546" y="0"/>
                </a:lnTo>
                <a:lnTo>
                  <a:pt x="1096546" y="1096546"/>
                </a:lnTo>
                <a:lnTo>
                  <a:pt x="0" y="1096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570633" y="1424239"/>
            <a:ext cx="11096534" cy="1842333"/>
            <a:chOff x="0" y="0"/>
            <a:chExt cx="14795378" cy="2456444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1541849"/>
              <a:ext cx="14795378" cy="9145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776"/>
                </a:lnSpc>
              </a:pPr>
              <a:r>
                <a:rPr lang="en-US" sz="1954" u="none">
                  <a:solidFill>
                    <a:srgbClr val="FFFFFF"/>
                  </a:solidFill>
                  <a:latin typeface="Open Sans"/>
                </a:rPr>
                <a:t>Full-time and enrolled at a two-year college, four-year university, or graduate program in the U.S. or Puerto Rico, with a GPA 2.5 or higher.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95250"/>
              <a:ext cx="14795378" cy="13421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7443"/>
                </a:lnSpc>
              </a:pPr>
              <a:r>
                <a:rPr lang="en-US" sz="7088">
                  <a:solidFill>
                    <a:srgbClr val="FFFFFF"/>
                  </a:solidFill>
                  <a:latin typeface="Open Sans Bold"/>
                </a:rPr>
                <a:t>Minimum Requirements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3694277" y="5486041"/>
            <a:ext cx="4388334" cy="233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842"/>
              </a:lnSpc>
            </a:pPr>
            <a:r>
              <a:rPr lang="en-US" sz="1754">
                <a:solidFill>
                  <a:srgbClr val="FFFFFF"/>
                </a:solidFill>
                <a:latin typeface="Open Sans"/>
              </a:rPr>
              <a:t>Must be ALPFA Student Premium Member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714327" y="5371741"/>
            <a:ext cx="4388334" cy="462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842"/>
              </a:lnSpc>
            </a:pPr>
            <a:r>
              <a:rPr lang="en-US" sz="1754">
                <a:solidFill>
                  <a:srgbClr val="FFFFFF"/>
                </a:solidFill>
                <a:latin typeface="Open Sans"/>
              </a:rPr>
              <a:t>U.S. citizen, permanent legal resident, or DACA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694277" y="7959203"/>
            <a:ext cx="4388334" cy="462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854"/>
              </a:lnSpc>
            </a:pPr>
            <a:r>
              <a:rPr lang="en-US" sz="1766">
                <a:solidFill>
                  <a:srgbClr val="FFFFFF"/>
                </a:solidFill>
                <a:latin typeface="Open Sans"/>
              </a:rPr>
              <a:t>Open to rising Sophomores, rising Juniors, rising Seniors, Graduate students.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536591" y="7568763"/>
            <a:ext cx="4743805" cy="1243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992"/>
              </a:lnSpc>
            </a:pPr>
            <a:r>
              <a:rPr lang="en-US" sz="1897">
                <a:solidFill>
                  <a:srgbClr val="FFFFFF"/>
                </a:solidFill>
                <a:latin typeface="Open Sans"/>
              </a:rPr>
              <a:t>Application must include resume, essay, and FAFSA aid if applicable.</a:t>
            </a:r>
          </a:p>
          <a:p>
            <a:pPr marL="0" indent="0" lvl="0">
              <a:lnSpc>
                <a:spcPts val="1992"/>
              </a:lnSpc>
            </a:pPr>
            <a:r>
              <a:rPr lang="en-US" sz="1897">
                <a:solidFill>
                  <a:srgbClr val="FFFFFF"/>
                </a:solidFill>
                <a:latin typeface="Open Sans"/>
              </a:rPr>
              <a:t>Essay prompt “ </a:t>
            </a:r>
            <a:r>
              <a:rPr lang="en-US" sz="1897">
                <a:solidFill>
                  <a:srgbClr val="FFFFFF"/>
                </a:solidFill>
                <a:latin typeface="Open Sans Bold"/>
              </a:rPr>
              <a:t>What makes you deserving of an ALPFA scholarship, and how will it impact your journey?"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2667166" y="-864512"/>
            <a:ext cx="6714928" cy="7637832"/>
          </a:xfrm>
          <a:custGeom>
            <a:avLst/>
            <a:gdLst/>
            <a:ahLst/>
            <a:cxnLst/>
            <a:rect r="r" b="b" t="t" l="l"/>
            <a:pathLst>
              <a:path h="7637832" w="6714928">
                <a:moveTo>
                  <a:pt x="0" y="0"/>
                </a:moveTo>
                <a:lnTo>
                  <a:pt x="6714928" y="0"/>
                </a:lnTo>
                <a:lnTo>
                  <a:pt x="6714928" y="7637832"/>
                </a:lnTo>
                <a:lnTo>
                  <a:pt x="0" y="7637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155551"/>
            <a:ext cx="18288000" cy="4634594"/>
          </a:xfrm>
          <a:custGeom>
            <a:avLst/>
            <a:gdLst/>
            <a:ahLst/>
            <a:cxnLst/>
            <a:rect r="r" b="b" t="t" l="l"/>
            <a:pathLst>
              <a:path h="4634594" w="18288000">
                <a:moveTo>
                  <a:pt x="0" y="0"/>
                </a:moveTo>
                <a:lnTo>
                  <a:pt x="18288000" y="0"/>
                </a:lnTo>
                <a:lnTo>
                  <a:pt x="18288000" y="4634594"/>
                </a:lnTo>
                <a:lnTo>
                  <a:pt x="0" y="4634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05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8303" y="1114425"/>
            <a:ext cx="16230600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 u="none">
                <a:solidFill>
                  <a:srgbClr val="FFFFFF"/>
                </a:solidFill>
                <a:latin typeface="Canva Sans Bold"/>
              </a:rPr>
              <a:t>ALPFA Fellowships!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571578" y="-926112"/>
            <a:ext cx="6087714" cy="6924414"/>
          </a:xfrm>
          <a:custGeom>
            <a:avLst/>
            <a:gdLst/>
            <a:ahLst/>
            <a:cxnLst/>
            <a:rect r="r" b="b" t="t" l="l"/>
            <a:pathLst>
              <a:path h="6924414" w="6087714">
                <a:moveTo>
                  <a:pt x="0" y="0"/>
                </a:moveTo>
                <a:lnTo>
                  <a:pt x="6087714" y="0"/>
                </a:lnTo>
                <a:lnTo>
                  <a:pt x="6087714" y="6924415"/>
                </a:lnTo>
                <a:lnTo>
                  <a:pt x="0" y="6924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28006" y="4799996"/>
            <a:ext cx="7052113" cy="1870734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3" id="3"/>
          <p:cNvSpPr/>
          <p:nvPr/>
        </p:nvSpPr>
        <p:spPr>
          <a:xfrm rot="0">
            <a:off x="1581125" y="4653115"/>
            <a:ext cx="7052113" cy="1870734"/>
          </a:xfrm>
          <a:prstGeom prst="rect">
            <a:avLst/>
          </a:prstGeom>
          <a:solidFill>
            <a:srgbClr val="344068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2040433" y="5040209"/>
            <a:ext cx="1096546" cy="1096546"/>
          </a:xfrm>
          <a:custGeom>
            <a:avLst/>
            <a:gdLst/>
            <a:ahLst/>
            <a:cxnLst/>
            <a:rect r="r" b="b" t="t" l="l"/>
            <a:pathLst>
              <a:path h="1096546" w="1096546">
                <a:moveTo>
                  <a:pt x="0" y="0"/>
                </a:moveTo>
                <a:lnTo>
                  <a:pt x="1096545" y="0"/>
                </a:lnTo>
                <a:lnTo>
                  <a:pt x="1096545" y="1096546"/>
                </a:lnTo>
                <a:lnTo>
                  <a:pt x="0" y="1096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0">
            <a:off x="1717514" y="7387566"/>
            <a:ext cx="7052113" cy="1870734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6" id="6"/>
          <p:cNvSpPr/>
          <p:nvPr/>
        </p:nvSpPr>
        <p:spPr>
          <a:xfrm rot="0">
            <a:off x="1570633" y="7240685"/>
            <a:ext cx="7052113" cy="1870734"/>
          </a:xfrm>
          <a:prstGeom prst="rect">
            <a:avLst/>
          </a:prstGeom>
          <a:solidFill>
            <a:srgbClr val="344068"/>
          </a:solid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2029940" y="7627779"/>
            <a:ext cx="1096546" cy="1096546"/>
          </a:xfrm>
          <a:custGeom>
            <a:avLst/>
            <a:gdLst/>
            <a:ahLst/>
            <a:cxnLst/>
            <a:rect r="r" b="b" t="t" l="l"/>
            <a:pathLst>
              <a:path h="1096546" w="1096546">
                <a:moveTo>
                  <a:pt x="0" y="0"/>
                </a:moveTo>
                <a:lnTo>
                  <a:pt x="1096546" y="0"/>
                </a:lnTo>
                <a:lnTo>
                  <a:pt x="1096546" y="1096546"/>
                </a:lnTo>
                <a:lnTo>
                  <a:pt x="0" y="1096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rot="0">
            <a:off x="9665254" y="4799996"/>
            <a:ext cx="7052113" cy="1870734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9" id="9"/>
          <p:cNvSpPr/>
          <p:nvPr/>
        </p:nvSpPr>
        <p:spPr>
          <a:xfrm rot="0">
            <a:off x="9518373" y="4653115"/>
            <a:ext cx="7052113" cy="1870734"/>
          </a:xfrm>
          <a:prstGeom prst="rect">
            <a:avLst/>
          </a:prstGeom>
          <a:solidFill>
            <a:srgbClr val="344068"/>
          </a:solid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9977681" y="5040209"/>
            <a:ext cx="1096546" cy="1096546"/>
          </a:xfrm>
          <a:custGeom>
            <a:avLst/>
            <a:gdLst/>
            <a:ahLst/>
            <a:cxnLst/>
            <a:rect r="r" b="b" t="t" l="l"/>
            <a:pathLst>
              <a:path h="1096546" w="1096546">
                <a:moveTo>
                  <a:pt x="0" y="0"/>
                </a:moveTo>
                <a:lnTo>
                  <a:pt x="1096545" y="0"/>
                </a:lnTo>
                <a:lnTo>
                  <a:pt x="1096545" y="1096546"/>
                </a:lnTo>
                <a:lnTo>
                  <a:pt x="0" y="1096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rot="0">
            <a:off x="9654762" y="7291206"/>
            <a:ext cx="7052113" cy="1967094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12" id="12"/>
          <p:cNvSpPr/>
          <p:nvPr/>
        </p:nvSpPr>
        <p:spPr>
          <a:xfrm rot="0">
            <a:off x="9507881" y="7240685"/>
            <a:ext cx="7052113" cy="1870734"/>
          </a:xfrm>
          <a:prstGeom prst="rect">
            <a:avLst/>
          </a:prstGeom>
          <a:solidFill>
            <a:srgbClr val="344068"/>
          </a:solid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9967188" y="7627779"/>
            <a:ext cx="1096546" cy="1096546"/>
          </a:xfrm>
          <a:custGeom>
            <a:avLst/>
            <a:gdLst/>
            <a:ahLst/>
            <a:cxnLst/>
            <a:rect r="r" b="b" t="t" l="l"/>
            <a:pathLst>
              <a:path h="1096546" w="1096546">
                <a:moveTo>
                  <a:pt x="0" y="0"/>
                </a:moveTo>
                <a:lnTo>
                  <a:pt x="1096546" y="0"/>
                </a:lnTo>
                <a:lnTo>
                  <a:pt x="1096546" y="1096546"/>
                </a:lnTo>
                <a:lnTo>
                  <a:pt x="0" y="1096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570633" y="1459545"/>
            <a:ext cx="11096534" cy="1771720"/>
            <a:chOff x="0" y="0"/>
            <a:chExt cx="14795378" cy="2362294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1560899"/>
              <a:ext cx="14795378" cy="8013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492"/>
                </a:lnSpc>
              </a:pPr>
              <a:r>
                <a:rPr lang="en-US" sz="1754" u="none">
                  <a:solidFill>
                    <a:srgbClr val="FFFFFF"/>
                  </a:solidFill>
                  <a:latin typeface="Open Sans"/>
                </a:rPr>
                <a:t>Full-time and enrolled at a two-year college, four-year university, or graduate program in the U.S. or Puerto Rico, with a GPA 2.5 or higher.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95250"/>
              <a:ext cx="14795378" cy="13421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7443"/>
                </a:lnSpc>
              </a:pPr>
              <a:r>
                <a:rPr lang="en-US" sz="7088">
                  <a:solidFill>
                    <a:srgbClr val="FFFFFF"/>
                  </a:solidFill>
                  <a:latin typeface="Open Sans Bold"/>
                </a:rPr>
                <a:t>Minimum Requirements</a:t>
              </a:r>
            </a:p>
          </p:txBody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6572438" y="2738249"/>
            <a:ext cx="657566" cy="657566"/>
            <a:chOff x="1371600" y="6705600"/>
            <a:chExt cx="10972800" cy="1097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362808" y="6434629"/>
              <a:ext cx="10990384" cy="11514742"/>
            </a:xfrm>
            <a:custGeom>
              <a:avLst/>
              <a:gdLst/>
              <a:ahLst/>
              <a:cxnLst/>
              <a:rect r="r" b="b" t="t" l="l"/>
              <a:pathLst>
                <a:path h="11514742" w="10990384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4" y="11514742"/>
                    <a:pt x="6544389" y="11514742"/>
                    <a:pt x="8245499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499" y="985520"/>
                  </a:cubicBezTo>
                  <a:cubicBezTo>
                    <a:pt x="6544389" y="0"/>
                    <a:pt x="4445994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3694277" y="5486041"/>
            <a:ext cx="4388334" cy="233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842"/>
              </a:lnSpc>
            </a:pPr>
            <a:r>
              <a:rPr lang="en-US" sz="1754">
                <a:solidFill>
                  <a:srgbClr val="FFFFFF"/>
                </a:solidFill>
                <a:latin typeface="Open Sans"/>
              </a:rPr>
              <a:t>Must be ALPFA Student Premium Member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714327" y="5143141"/>
            <a:ext cx="4388334" cy="919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42"/>
              </a:lnSpc>
            </a:pPr>
            <a:r>
              <a:rPr lang="en-US" sz="1754">
                <a:solidFill>
                  <a:srgbClr val="FFFFFF"/>
                </a:solidFill>
                <a:latin typeface="Open Sans"/>
              </a:rPr>
              <a:t>Able to</a:t>
            </a:r>
            <a:r>
              <a:rPr lang="en-US" sz="1754">
                <a:solidFill>
                  <a:srgbClr val="FFFFFF"/>
                </a:solidFill>
                <a:latin typeface="Open Sans"/>
              </a:rPr>
              <a:t> commit 10-15 hours per week to work as a team on solving a specific business problem</a:t>
            </a:r>
          </a:p>
          <a:p>
            <a:pPr marL="0" indent="0" lvl="0">
              <a:lnSpc>
                <a:spcPts val="1842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3694277" y="7844903"/>
            <a:ext cx="4388334" cy="690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54"/>
              </a:lnSpc>
            </a:pPr>
            <a:r>
              <a:rPr lang="en-US" sz="1766">
                <a:solidFill>
                  <a:srgbClr val="FFFFFF"/>
                </a:solidFill>
                <a:latin typeface="Open Sans"/>
              </a:rPr>
              <a:t>Cla</a:t>
            </a:r>
            <a:r>
              <a:rPr lang="en-US" sz="1766">
                <a:solidFill>
                  <a:srgbClr val="FFFFFF"/>
                </a:solidFill>
                <a:latin typeface="Open Sans"/>
              </a:rPr>
              <a:t>ssifications: Freshmen and Sophomores.</a:t>
            </a:r>
          </a:p>
          <a:p>
            <a:pPr marL="0" indent="0" lvl="0">
              <a:lnSpc>
                <a:spcPts val="1854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1536591" y="7319781"/>
            <a:ext cx="4743805" cy="1741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992"/>
              </a:lnSpc>
            </a:pPr>
            <a:r>
              <a:rPr lang="en-US" sz="1897">
                <a:solidFill>
                  <a:srgbClr val="FFFFFF"/>
                </a:solidFill>
                <a:latin typeface="Open Sans"/>
              </a:rPr>
              <a:t>Application must include resume, essay, and FAFSA aid if applicable.</a:t>
            </a:r>
          </a:p>
          <a:p>
            <a:pPr marL="0" indent="0" lvl="0">
              <a:lnSpc>
                <a:spcPts val="1992"/>
              </a:lnSpc>
            </a:pPr>
            <a:r>
              <a:rPr lang="en-US" sz="1897">
                <a:solidFill>
                  <a:srgbClr val="FFFFFF"/>
                </a:solidFill>
                <a:latin typeface="Open Sans"/>
              </a:rPr>
              <a:t>Essay prompt: </a:t>
            </a:r>
            <a:r>
              <a:rPr lang="en-US" sz="1897">
                <a:solidFill>
                  <a:srgbClr val="FFFFFF"/>
                </a:solidFill>
                <a:latin typeface="Open Sans Bold"/>
              </a:rPr>
              <a:t>If you were head of a diversity and inclusion team, outline and explain 3 strategies you would use to recruit and retain diverse employees in your organization"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2667166" y="-864512"/>
            <a:ext cx="6714928" cy="7637832"/>
          </a:xfrm>
          <a:custGeom>
            <a:avLst/>
            <a:gdLst/>
            <a:ahLst/>
            <a:cxnLst/>
            <a:rect r="r" b="b" t="t" l="l"/>
            <a:pathLst>
              <a:path h="7637832" w="6714928">
                <a:moveTo>
                  <a:pt x="0" y="0"/>
                </a:moveTo>
                <a:lnTo>
                  <a:pt x="6714928" y="0"/>
                </a:lnTo>
                <a:lnTo>
                  <a:pt x="6714928" y="7637832"/>
                </a:lnTo>
                <a:lnTo>
                  <a:pt x="0" y="7637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6260" y="2484877"/>
            <a:ext cx="9162893" cy="3915643"/>
          </a:xfrm>
          <a:custGeom>
            <a:avLst/>
            <a:gdLst/>
            <a:ahLst/>
            <a:cxnLst/>
            <a:rect r="r" b="b" t="t" l="l"/>
            <a:pathLst>
              <a:path h="3915643" w="9162893">
                <a:moveTo>
                  <a:pt x="0" y="0"/>
                </a:moveTo>
                <a:lnTo>
                  <a:pt x="9162893" y="0"/>
                </a:lnTo>
                <a:lnTo>
                  <a:pt x="9162893" y="3915644"/>
                </a:lnTo>
                <a:lnTo>
                  <a:pt x="0" y="391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67487" y="2472347"/>
            <a:ext cx="7645284" cy="3928174"/>
          </a:xfrm>
          <a:custGeom>
            <a:avLst/>
            <a:gdLst/>
            <a:ahLst/>
            <a:cxnLst/>
            <a:rect r="r" b="b" t="t" l="l"/>
            <a:pathLst>
              <a:path h="3928174" w="7645284">
                <a:moveTo>
                  <a:pt x="0" y="0"/>
                </a:moveTo>
                <a:lnTo>
                  <a:pt x="7645284" y="0"/>
                </a:lnTo>
                <a:lnTo>
                  <a:pt x="7645284" y="3928174"/>
                </a:lnTo>
                <a:lnTo>
                  <a:pt x="0" y="3928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21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616289" y="6543984"/>
            <a:ext cx="13429467" cy="2714316"/>
          </a:xfrm>
          <a:custGeom>
            <a:avLst/>
            <a:gdLst/>
            <a:ahLst/>
            <a:cxnLst/>
            <a:rect r="r" b="b" t="t" l="l"/>
            <a:pathLst>
              <a:path h="2714316" w="13429467">
                <a:moveTo>
                  <a:pt x="0" y="0"/>
                </a:moveTo>
                <a:lnTo>
                  <a:pt x="13429466" y="0"/>
                </a:lnTo>
                <a:lnTo>
                  <a:pt x="13429466" y="2714316"/>
                </a:lnTo>
                <a:lnTo>
                  <a:pt x="0" y="271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39238" y="5041059"/>
            <a:ext cx="9525" cy="233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2232720" y="339107"/>
            <a:ext cx="13813036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Canva Sans Bold"/>
              </a:rPr>
              <a:t>ALPFA Convention 2024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426341"/>
            <a:ext cx="11011041" cy="1453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437"/>
              </a:lnSpc>
              <a:spcBef>
                <a:spcPct val="0"/>
              </a:spcBef>
            </a:pPr>
            <a:r>
              <a:rPr lang="en-US" sz="9692" u="none">
                <a:solidFill>
                  <a:srgbClr val="FFFFFF"/>
                </a:solidFill>
                <a:latin typeface="League Spartan"/>
              </a:rPr>
              <a:t>Questions?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3728054">
            <a:off x="11898155" y="-1989851"/>
            <a:ext cx="14944277" cy="14833373"/>
          </a:xfrm>
          <a:custGeom>
            <a:avLst/>
            <a:gdLst/>
            <a:ahLst/>
            <a:cxnLst/>
            <a:rect r="r" b="b" t="t" l="l"/>
            <a:pathLst>
              <a:path h="14833373" w="14944277">
                <a:moveTo>
                  <a:pt x="0" y="0"/>
                </a:moveTo>
                <a:lnTo>
                  <a:pt x="14944277" y="0"/>
                </a:lnTo>
                <a:lnTo>
                  <a:pt x="14944277" y="14833373"/>
                </a:lnTo>
                <a:lnTo>
                  <a:pt x="0" y="14833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9141" y="499388"/>
            <a:ext cx="8594859" cy="8463473"/>
          </a:xfrm>
          <a:custGeom>
            <a:avLst/>
            <a:gdLst/>
            <a:ahLst/>
            <a:cxnLst/>
            <a:rect r="r" b="b" t="t" l="l"/>
            <a:pathLst>
              <a:path h="8463473" w="8594859">
                <a:moveTo>
                  <a:pt x="0" y="0"/>
                </a:moveTo>
                <a:lnTo>
                  <a:pt x="8594859" y="0"/>
                </a:lnTo>
                <a:lnTo>
                  <a:pt x="8594859" y="8463473"/>
                </a:lnTo>
                <a:lnTo>
                  <a:pt x="0" y="84634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34917" y="7043711"/>
            <a:ext cx="4650960" cy="19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2"/>
              </a:lnSpc>
            </a:pPr>
            <a:r>
              <a:rPr lang="en-US" sz="3511">
                <a:solidFill>
                  <a:srgbClr val="FDBA1E"/>
                </a:solidFill>
                <a:latin typeface="Nunito Sans Bold"/>
              </a:rPr>
              <a:t>Contact:</a:t>
            </a:r>
          </a:p>
          <a:p>
            <a:pPr algn="ctr">
              <a:lnSpc>
                <a:spcPts val="3862"/>
              </a:lnSpc>
            </a:pPr>
            <a:r>
              <a:rPr lang="en-US" sz="3511">
                <a:solidFill>
                  <a:srgbClr val="FDBA1E"/>
                </a:solidFill>
                <a:latin typeface="Nunito Sans Bold"/>
              </a:rPr>
              <a:t>ljricogarci@uncg.edu </a:t>
            </a:r>
          </a:p>
          <a:p>
            <a:pPr algn="ctr">
              <a:lnSpc>
                <a:spcPts val="3862"/>
              </a:lnSpc>
            </a:pPr>
            <a:r>
              <a:rPr lang="en-US" sz="3511">
                <a:solidFill>
                  <a:srgbClr val="FDBA1E"/>
                </a:solidFill>
                <a:latin typeface="Nunito Sans Bold"/>
              </a:rPr>
              <a:t>for more info!</a:t>
            </a:r>
          </a:p>
          <a:p>
            <a:pPr algn="ctr">
              <a:lnSpc>
                <a:spcPts val="3862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563217" y="2550828"/>
            <a:ext cx="6696083" cy="3458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61"/>
              </a:lnSpc>
            </a:pPr>
            <a:r>
              <a:rPr lang="en-US" sz="5055">
                <a:solidFill>
                  <a:srgbClr val="FFFFFF"/>
                </a:solidFill>
                <a:latin typeface="Nunito Sans Bold"/>
              </a:rPr>
              <a:t>Looking for 5-6 more volunteers!</a:t>
            </a:r>
          </a:p>
          <a:p>
            <a:pPr algn="ctr">
              <a:lnSpc>
                <a:spcPts val="5561"/>
              </a:lnSpc>
            </a:pPr>
            <a:r>
              <a:rPr lang="en-US" sz="5055">
                <a:solidFill>
                  <a:srgbClr val="FFFFFF"/>
                </a:solidFill>
                <a:latin typeface="Nunito Sans Bold"/>
              </a:rPr>
              <a:t> </a:t>
            </a:r>
          </a:p>
          <a:p>
            <a:pPr algn="ctr">
              <a:lnSpc>
                <a:spcPts val="5561"/>
              </a:lnSpc>
            </a:pPr>
            <a:r>
              <a:rPr lang="en-US" sz="5055">
                <a:solidFill>
                  <a:srgbClr val="FFFFFF"/>
                </a:solidFill>
                <a:latin typeface="Nunito Sans Bold"/>
              </a:rPr>
              <a:t>This Saturday 10:40am-1pm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185877" y="9258300"/>
            <a:ext cx="2102123" cy="919905"/>
          </a:xfrm>
          <a:custGeom>
            <a:avLst/>
            <a:gdLst/>
            <a:ahLst/>
            <a:cxnLst/>
            <a:rect r="r" b="b" t="t" l="l"/>
            <a:pathLst>
              <a:path h="919905" w="2102123">
                <a:moveTo>
                  <a:pt x="0" y="0"/>
                </a:moveTo>
                <a:lnTo>
                  <a:pt x="2102123" y="0"/>
                </a:lnTo>
                <a:lnTo>
                  <a:pt x="2102123" y="919905"/>
                </a:lnTo>
                <a:lnTo>
                  <a:pt x="0" y="919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06728" r="-65303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1062" y="1430939"/>
            <a:ext cx="7520929" cy="7425121"/>
          </a:xfrm>
          <a:custGeom>
            <a:avLst/>
            <a:gdLst/>
            <a:ahLst/>
            <a:cxnLst/>
            <a:rect r="r" b="b" t="t" l="l"/>
            <a:pathLst>
              <a:path h="7425121" w="7520929">
                <a:moveTo>
                  <a:pt x="0" y="0"/>
                </a:moveTo>
                <a:lnTo>
                  <a:pt x="7520929" y="0"/>
                </a:lnTo>
                <a:lnTo>
                  <a:pt x="7520929" y="7425122"/>
                </a:lnTo>
                <a:lnTo>
                  <a:pt x="0" y="742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40054" y="1409144"/>
            <a:ext cx="6656231" cy="7446917"/>
          </a:xfrm>
          <a:custGeom>
            <a:avLst/>
            <a:gdLst/>
            <a:ahLst/>
            <a:cxnLst/>
            <a:rect r="r" b="b" t="t" l="l"/>
            <a:pathLst>
              <a:path h="7446917" w="6656231">
                <a:moveTo>
                  <a:pt x="0" y="0"/>
                </a:moveTo>
                <a:lnTo>
                  <a:pt x="6656231" y="0"/>
                </a:lnTo>
                <a:lnTo>
                  <a:pt x="6656231" y="7446917"/>
                </a:lnTo>
                <a:lnTo>
                  <a:pt x="0" y="7446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703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2102123" cy="919905"/>
          </a:xfrm>
          <a:custGeom>
            <a:avLst/>
            <a:gdLst/>
            <a:ahLst/>
            <a:cxnLst/>
            <a:rect r="r" b="b" t="t" l="l"/>
            <a:pathLst>
              <a:path h="919905" w="2102123">
                <a:moveTo>
                  <a:pt x="0" y="0"/>
                </a:moveTo>
                <a:lnTo>
                  <a:pt x="2102123" y="0"/>
                </a:lnTo>
                <a:lnTo>
                  <a:pt x="2102123" y="919905"/>
                </a:lnTo>
                <a:lnTo>
                  <a:pt x="0" y="919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06728" r="-65303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65065" y="89601"/>
            <a:ext cx="8120018" cy="10107798"/>
          </a:xfrm>
          <a:custGeom>
            <a:avLst/>
            <a:gdLst/>
            <a:ahLst/>
            <a:cxnLst/>
            <a:rect r="r" b="b" t="t" l="l"/>
            <a:pathLst>
              <a:path h="10107798" w="8120018">
                <a:moveTo>
                  <a:pt x="0" y="0"/>
                </a:moveTo>
                <a:lnTo>
                  <a:pt x="8120018" y="0"/>
                </a:lnTo>
                <a:lnTo>
                  <a:pt x="8120018" y="10107798"/>
                </a:lnTo>
                <a:lnTo>
                  <a:pt x="0" y="1010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637216" y="1095375"/>
            <a:ext cx="5891484" cy="910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084"/>
              </a:lnSpc>
            </a:pPr>
            <a:r>
              <a:rPr lang="en-US" sz="6440">
                <a:solidFill>
                  <a:srgbClr val="FDBA1E"/>
                </a:solidFill>
                <a:latin typeface="Nunito Sans Bold"/>
              </a:rPr>
              <a:t>Register here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6208238" y="9277494"/>
            <a:ext cx="2102123" cy="919905"/>
          </a:xfrm>
          <a:custGeom>
            <a:avLst/>
            <a:gdLst/>
            <a:ahLst/>
            <a:cxnLst/>
            <a:rect r="r" b="b" t="t" l="l"/>
            <a:pathLst>
              <a:path h="919905" w="2102123">
                <a:moveTo>
                  <a:pt x="0" y="0"/>
                </a:moveTo>
                <a:lnTo>
                  <a:pt x="2102124" y="0"/>
                </a:lnTo>
                <a:lnTo>
                  <a:pt x="2102124" y="919905"/>
                </a:lnTo>
                <a:lnTo>
                  <a:pt x="0" y="919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06728" r="-65303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093438" y="3086100"/>
            <a:ext cx="4114800" cy="4114800"/>
            <a:chOff x="0" y="0"/>
            <a:chExt cx="5486400" cy="548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84380"/>
          </a:xfrm>
          <a:custGeom>
            <a:avLst/>
            <a:gdLst/>
            <a:ahLst/>
            <a:cxnLst/>
            <a:rect r="r" b="b" t="t" l="l"/>
            <a:pathLst>
              <a:path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1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2690158"/>
            <a:ext cx="16647721" cy="5200600"/>
            <a:chOff x="0" y="0"/>
            <a:chExt cx="4384585" cy="13697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84585" cy="1369705"/>
            </a:xfrm>
            <a:custGeom>
              <a:avLst/>
              <a:gdLst/>
              <a:ahLst/>
              <a:cxnLst/>
              <a:rect r="r" b="b" t="t" l="l"/>
              <a:pathLst>
                <a:path h="1369705" w="4384585">
                  <a:moveTo>
                    <a:pt x="0" y="0"/>
                  </a:moveTo>
                  <a:lnTo>
                    <a:pt x="4384585" y="0"/>
                  </a:lnTo>
                  <a:lnTo>
                    <a:pt x="4384585" y="1369705"/>
                  </a:lnTo>
                  <a:lnTo>
                    <a:pt x="0" y="1369705"/>
                  </a:lnTo>
                  <a:close/>
                </a:path>
              </a:pathLst>
            </a:custGeom>
            <a:solidFill>
              <a:srgbClr val="05347E">
                <a:alpha val="8470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4384585" cy="13411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07377" y="6474143"/>
            <a:ext cx="1441055" cy="1610591"/>
          </a:xfrm>
          <a:custGeom>
            <a:avLst/>
            <a:gdLst/>
            <a:ahLst/>
            <a:cxnLst/>
            <a:rect r="r" b="b" t="t" l="l"/>
            <a:pathLst>
              <a:path h="1610591" w="1441055">
                <a:moveTo>
                  <a:pt x="0" y="0"/>
                </a:moveTo>
                <a:lnTo>
                  <a:pt x="1441055" y="0"/>
                </a:lnTo>
                <a:lnTo>
                  <a:pt x="1441055" y="1610591"/>
                </a:lnTo>
                <a:lnTo>
                  <a:pt x="0" y="1610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603" t="-17117" r="-32724" b="-3681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1107839" y="4438968"/>
            <a:ext cx="9613809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Roboto Condensed Bold"/>
              </a:rPr>
              <a:t>70 CAREER FAIR PARTNERS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07658" y="2844599"/>
            <a:ext cx="13156941" cy="1160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FB71B"/>
                </a:solidFill>
                <a:latin typeface="Canva Sans Bold"/>
              </a:rPr>
              <a:t>Interested in Convention?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07658" y="5442268"/>
            <a:ext cx="5583215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Roboto Condensed Bold"/>
              </a:rPr>
              <a:t>87% SUCCESS RATE </a:t>
            </a:r>
          </a:p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Roboto Condensed Bold"/>
              </a:rPr>
              <a:t>FROM UNCG STUDENTS</a:t>
            </a:r>
            <a:r>
              <a:rPr lang="en-US" sz="3999">
                <a:solidFill>
                  <a:srgbClr val="FFFFFF"/>
                </a:solidFill>
                <a:latin typeface="Roboto Condensed Bold"/>
              </a:rPr>
              <a:t>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4386367"/>
            <a:ext cx="6583905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Roboto Condensed Bold"/>
              </a:rPr>
              <a:t>FORTUNE 500 COMPANIES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5794693"/>
            <a:ext cx="6583905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Roboto Condensed Bold"/>
              </a:rPr>
              <a:t>ONSITE INTERVIEWS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33672" y="1706918"/>
            <a:ext cx="6611131" cy="6611131"/>
          </a:xfrm>
          <a:custGeom>
            <a:avLst/>
            <a:gdLst/>
            <a:ahLst/>
            <a:cxnLst/>
            <a:rect r="r" b="b" t="t" l="l"/>
            <a:pathLst>
              <a:path h="6611131" w="6611131">
                <a:moveTo>
                  <a:pt x="0" y="0"/>
                </a:moveTo>
                <a:lnTo>
                  <a:pt x="6611131" y="0"/>
                </a:lnTo>
                <a:lnTo>
                  <a:pt x="6611131" y="6611131"/>
                </a:lnTo>
                <a:lnTo>
                  <a:pt x="0" y="6611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5041059"/>
            <a:ext cx="9525" cy="233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2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26645"/>
            <a:ext cx="16289303" cy="1243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>
                <a:solidFill>
                  <a:srgbClr val="FFB71B"/>
                </a:solidFill>
                <a:latin typeface="Canva Sans Bold"/>
              </a:rPr>
              <a:t>Interested in Convention?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083498" y="8786749"/>
            <a:ext cx="6130528" cy="838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869">
                <a:solidFill>
                  <a:srgbClr val="FFFFFF"/>
                </a:solidFill>
                <a:latin typeface="Roboto Condensed Bold"/>
              </a:rPr>
              <a:t>STRENGTH IN NUMBERS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2102123" cy="919905"/>
          </a:xfrm>
          <a:custGeom>
            <a:avLst/>
            <a:gdLst/>
            <a:ahLst/>
            <a:cxnLst/>
            <a:rect r="r" b="b" t="t" l="l"/>
            <a:pathLst>
              <a:path h="919905" w="2102123">
                <a:moveTo>
                  <a:pt x="0" y="0"/>
                </a:moveTo>
                <a:lnTo>
                  <a:pt x="2102123" y="0"/>
                </a:lnTo>
                <a:lnTo>
                  <a:pt x="2102123" y="919905"/>
                </a:lnTo>
                <a:lnTo>
                  <a:pt x="0" y="919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06728" r="-65303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22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89326" y="1400451"/>
            <a:ext cx="9069974" cy="6762950"/>
            <a:chOff x="0" y="0"/>
            <a:chExt cx="12093299" cy="901726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95250"/>
              <a:ext cx="12093299" cy="5924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11551"/>
                </a:lnSpc>
              </a:pPr>
              <a:r>
                <a:rPr lang="en-US" sz="10501">
                  <a:solidFill>
                    <a:srgbClr val="F4F4F6"/>
                  </a:solidFill>
                  <a:latin typeface="League Spartan"/>
                </a:rPr>
                <a:t>Level up with Premium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6776660"/>
              <a:ext cx="12093299" cy="22406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410"/>
                </a:lnSpc>
              </a:pPr>
              <a:r>
                <a:rPr lang="en-US" sz="3675">
                  <a:solidFill>
                    <a:srgbClr val="FEB61B"/>
                  </a:solidFill>
                  <a:latin typeface="League Spartan"/>
                </a:rPr>
                <a:t>Navigating the ALPFA premium membership and experience ALPFA convention in style!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86665" y="2681146"/>
            <a:ext cx="4613674" cy="4924708"/>
          </a:xfrm>
          <a:custGeom>
            <a:avLst/>
            <a:gdLst/>
            <a:ahLst/>
            <a:cxnLst/>
            <a:rect r="r" b="b" t="t" l="l"/>
            <a:pathLst>
              <a:path h="4924708" w="4613674">
                <a:moveTo>
                  <a:pt x="0" y="0"/>
                </a:moveTo>
                <a:lnTo>
                  <a:pt x="4613674" y="0"/>
                </a:lnTo>
                <a:lnTo>
                  <a:pt x="4613674" y="4924708"/>
                </a:lnTo>
                <a:lnTo>
                  <a:pt x="0" y="4924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242" t="-22294" r="-42715" b="-68404"/>
            </a:stretch>
          </a:blipFill>
        </p:spPr>
      </p:sp>
      <p:sp>
        <p:nvSpPr>
          <p:cNvPr name="Freeform 6" id="6" descr="Black Right Arrow"/>
          <p:cNvSpPr/>
          <p:nvPr/>
        </p:nvSpPr>
        <p:spPr>
          <a:xfrm flipH="false" flipV="false" rot="0">
            <a:off x="14878693" y="8831820"/>
            <a:ext cx="1933054" cy="852960"/>
          </a:xfrm>
          <a:custGeom>
            <a:avLst/>
            <a:gdLst/>
            <a:ahLst/>
            <a:cxnLst/>
            <a:rect r="r" b="b" t="t" l="l"/>
            <a:pathLst>
              <a:path h="852960" w="1933054">
                <a:moveTo>
                  <a:pt x="0" y="0"/>
                </a:moveTo>
                <a:lnTo>
                  <a:pt x="1933054" y="0"/>
                </a:lnTo>
                <a:lnTo>
                  <a:pt x="1933054" y="852960"/>
                </a:lnTo>
                <a:lnTo>
                  <a:pt x="0" y="852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71370"/>
            <a:ext cx="18288000" cy="2186260"/>
            <a:chOff x="0" y="0"/>
            <a:chExt cx="6671512" cy="7975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71512" cy="797553"/>
            </a:xfrm>
            <a:custGeom>
              <a:avLst/>
              <a:gdLst/>
              <a:ahLst/>
              <a:cxnLst/>
              <a:rect r="r" b="b" t="t" l="l"/>
              <a:pathLst>
                <a:path h="797553" w="6671512">
                  <a:moveTo>
                    <a:pt x="0" y="0"/>
                  </a:moveTo>
                  <a:lnTo>
                    <a:pt x="6671512" y="0"/>
                  </a:lnTo>
                  <a:lnTo>
                    <a:pt x="6671512" y="797553"/>
                  </a:lnTo>
                  <a:lnTo>
                    <a:pt x="0" y="797553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name="AutoShape 4" id="4"/>
          <p:cNvSpPr/>
          <p:nvPr/>
        </p:nvSpPr>
        <p:spPr>
          <a:xfrm flipV="true">
            <a:off x="5543540" y="764007"/>
            <a:ext cx="1989" cy="878681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2585788" y="0"/>
            <a:ext cx="2144260" cy="2396526"/>
          </a:xfrm>
          <a:custGeom>
            <a:avLst/>
            <a:gdLst/>
            <a:ahLst/>
            <a:cxnLst/>
            <a:rect r="r" b="b" t="t" l="l"/>
            <a:pathLst>
              <a:path h="2396526" w="2144260">
                <a:moveTo>
                  <a:pt x="0" y="0"/>
                </a:moveTo>
                <a:lnTo>
                  <a:pt x="2144259" y="0"/>
                </a:lnTo>
                <a:lnTo>
                  <a:pt x="2144259" y="2396526"/>
                </a:lnTo>
                <a:lnTo>
                  <a:pt x="0" y="239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603" t="-17117" r="-32724" b="-3681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72687" y="737974"/>
            <a:ext cx="6942625" cy="904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085"/>
              </a:lnSpc>
            </a:pPr>
            <a:r>
              <a:rPr lang="en-US" sz="6441">
                <a:solidFill>
                  <a:srgbClr val="FEBF0E"/>
                </a:solidFill>
                <a:latin typeface="Nunito Sans Bold"/>
              </a:rPr>
              <a:t>SPRING EVENTS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61567" y="3752130"/>
            <a:ext cx="1605852" cy="910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084"/>
              </a:lnSpc>
            </a:pPr>
            <a:r>
              <a:rPr lang="en-US" sz="6440">
                <a:solidFill>
                  <a:srgbClr val="FDBA1E"/>
                </a:solidFill>
                <a:latin typeface="Nunito Sans Bold"/>
              </a:rPr>
              <a:t>Feb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2312" y="4946826"/>
            <a:ext cx="1096717" cy="2771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20"/>
              </a:lnSpc>
            </a:pPr>
            <a:r>
              <a:rPr lang="en-US" sz="2836">
                <a:solidFill>
                  <a:srgbClr val="05347E"/>
                </a:solidFill>
                <a:latin typeface="Nunito Sans Bold"/>
              </a:rPr>
              <a:t> 23rd  </a:t>
            </a:r>
          </a:p>
          <a:p>
            <a:pPr algn="just">
              <a:lnSpc>
                <a:spcPts val="3120"/>
              </a:lnSpc>
            </a:pPr>
          </a:p>
          <a:p>
            <a:pPr algn="just">
              <a:lnSpc>
                <a:spcPts val="3120"/>
              </a:lnSpc>
            </a:pPr>
            <a:r>
              <a:rPr lang="en-US" sz="2836">
                <a:solidFill>
                  <a:srgbClr val="05347E"/>
                </a:solidFill>
                <a:latin typeface="Nunito Sans Bold"/>
              </a:rPr>
              <a:t>24th </a:t>
            </a:r>
          </a:p>
          <a:p>
            <a:pPr algn="just">
              <a:lnSpc>
                <a:spcPts val="3120"/>
              </a:lnSpc>
            </a:pPr>
          </a:p>
          <a:p>
            <a:pPr algn="just">
              <a:lnSpc>
                <a:spcPts val="3120"/>
              </a:lnSpc>
            </a:pPr>
            <a:r>
              <a:rPr lang="en-US" sz="2836">
                <a:solidFill>
                  <a:srgbClr val="05347E"/>
                </a:solidFill>
                <a:latin typeface="Nunito Sans Bold"/>
              </a:rPr>
              <a:t>28th</a:t>
            </a:r>
          </a:p>
          <a:p>
            <a:pPr algn="just">
              <a:lnSpc>
                <a:spcPts val="3120"/>
              </a:lnSpc>
            </a:pPr>
          </a:p>
          <a:p>
            <a:pPr algn="just">
              <a:lnSpc>
                <a:spcPts val="3120"/>
              </a:lnSpc>
            </a:pPr>
            <a:r>
              <a:rPr lang="en-US" sz="2836">
                <a:solidFill>
                  <a:srgbClr val="05347E"/>
                </a:solidFill>
                <a:latin typeface="Nunito Sans Bold"/>
              </a:rPr>
              <a:t>29th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12913" y="4946826"/>
            <a:ext cx="7418733" cy="2771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20"/>
              </a:lnSpc>
            </a:pPr>
            <a:r>
              <a:rPr lang="en-US" sz="2836">
                <a:solidFill>
                  <a:srgbClr val="000000"/>
                </a:solidFill>
                <a:latin typeface="Nunito Sans"/>
              </a:rPr>
              <a:t>Prof. Dev. Conference 3-5pm CONE</a:t>
            </a:r>
          </a:p>
          <a:p>
            <a:pPr algn="just">
              <a:lnSpc>
                <a:spcPts val="3120"/>
              </a:lnSpc>
            </a:pPr>
          </a:p>
          <a:p>
            <a:pPr algn="just">
              <a:lnSpc>
                <a:spcPts val="3120"/>
              </a:lnSpc>
            </a:pPr>
            <a:r>
              <a:rPr lang="en-US" sz="2836">
                <a:solidFill>
                  <a:srgbClr val="000000"/>
                </a:solidFill>
                <a:latin typeface="Nunito Sans"/>
              </a:rPr>
              <a:t>Barnes and Nobles Reading Day</a:t>
            </a:r>
          </a:p>
          <a:p>
            <a:pPr algn="just">
              <a:lnSpc>
                <a:spcPts val="3120"/>
              </a:lnSpc>
            </a:pPr>
          </a:p>
          <a:p>
            <a:pPr algn="just">
              <a:lnSpc>
                <a:spcPts val="3120"/>
              </a:lnSpc>
            </a:pPr>
            <a:r>
              <a:rPr lang="en-US" sz="2836">
                <a:solidFill>
                  <a:srgbClr val="000000"/>
                </a:solidFill>
                <a:latin typeface="Nunito Sans"/>
              </a:rPr>
              <a:t>Career Fair!!</a:t>
            </a:r>
          </a:p>
          <a:p>
            <a:pPr algn="just">
              <a:lnSpc>
                <a:spcPts val="3120"/>
              </a:lnSpc>
            </a:pPr>
          </a:p>
          <a:p>
            <a:pPr algn="just">
              <a:lnSpc>
                <a:spcPts val="3120"/>
              </a:lnSpc>
            </a:pPr>
            <a:r>
              <a:rPr lang="en-US" sz="2836">
                <a:solidFill>
                  <a:srgbClr val="000000"/>
                </a:solidFill>
                <a:latin typeface="Nunito Sans"/>
              </a:rPr>
              <a:t>Meet the E-Board CLT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35036" y="6314869"/>
            <a:ext cx="1472025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600"/>
              </a:lnSpc>
            </a:pPr>
            <a:r>
              <a:rPr lang="en-US" sz="6000">
                <a:solidFill>
                  <a:srgbClr val="FDBA1E"/>
                </a:solidFill>
                <a:latin typeface="Nunito Sans Bold"/>
              </a:rPr>
              <a:t>Apr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05573" y="7353094"/>
            <a:ext cx="1005320" cy="1814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5347E"/>
                </a:solidFill>
                <a:latin typeface="Nunito Sans Bold"/>
              </a:rPr>
              <a:t>4th </a:t>
            </a:r>
          </a:p>
          <a:p>
            <a:pPr algn="just">
              <a:lnSpc>
                <a:spcPts val="2860"/>
              </a:lnSpc>
            </a:pP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5347E"/>
                </a:solidFill>
                <a:latin typeface="Nunito Sans Bold"/>
              </a:rPr>
              <a:t>5th </a:t>
            </a:r>
          </a:p>
          <a:p>
            <a:pPr algn="just">
              <a:lnSpc>
                <a:spcPts val="2860"/>
              </a:lnSpc>
            </a:pP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5347E"/>
                </a:solidFill>
                <a:latin typeface="Nunito Sans Bold"/>
              </a:rPr>
              <a:t>17th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072221" y="2252935"/>
            <a:ext cx="1472025" cy="904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085"/>
              </a:lnSpc>
            </a:pPr>
            <a:r>
              <a:rPr lang="en-US" sz="6441">
                <a:solidFill>
                  <a:srgbClr val="FDBA1E"/>
                </a:solidFill>
                <a:latin typeface="Nunito Sans Bold"/>
              </a:rPr>
              <a:t>Mar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48867" y="3357674"/>
            <a:ext cx="1005320" cy="217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5347E"/>
                </a:solidFill>
                <a:latin typeface="Nunito Sans Bold"/>
              </a:rPr>
              <a:t>15th  </a:t>
            </a:r>
          </a:p>
          <a:p>
            <a:pPr algn="just">
              <a:lnSpc>
                <a:spcPts val="2860"/>
              </a:lnSpc>
            </a:pP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5347E"/>
                </a:solidFill>
                <a:latin typeface="Nunito Sans Bold"/>
              </a:rPr>
              <a:t>19th </a:t>
            </a:r>
          </a:p>
          <a:p>
            <a:pPr algn="just">
              <a:lnSpc>
                <a:spcPts val="2860"/>
              </a:lnSpc>
            </a:pP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5347E"/>
                </a:solidFill>
                <a:latin typeface="Nunito Sans Bold"/>
              </a:rPr>
              <a:t>28th</a:t>
            </a:r>
          </a:p>
          <a:p>
            <a:pPr algn="just">
              <a:lnSpc>
                <a:spcPts val="286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0957585" y="3357674"/>
            <a:ext cx="7061736" cy="1814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00000"/>
                </a:solidFill>
                <a:latin typeface="Nunito Sans"/>
              </a:rPr>
              <a:t>Eboard Applications due TBD</a:t>
            </a:r>
          </a:p>
          <a:p>
            <a:pPr algn="just">
              <a:lnSpc>
                <a:spcPts val="2860"/>
              </a:lnSpc>
            </a:pP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00000"/>
                </a:solidFill>
                <a:latin typeface="Nunito Sans"/>
              </a:rPr>
              <a:t>Student Marketplace @ college ave 10-4:30pm</a:t>
            </a:r>
          </a:p>
          <a:p>
            <a:pPr algn="just">
              <a:lnSpc>
                <a:spcPts val="2860"/>
              </a:lnSpc>
            </a:pP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00000"/>
                </a:solidFill>
                <a:latin typeface="Nunito Sans"/>
              </a:rPr>
              <a:t>ALPFA Festival!! COMING SOON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09985" y="7345839"/>
            <a:ext cx="7061736" cy="1814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00000"/>
                </a:solidFill>
                <a:latin typeface="Nunito Sans"/>
              </a:rPr>
              <a:t>Fundraiser @ Rawk 11-3</a:t>
            </a:r>
          </a:p>
          <a:p>
            <a:pPr algn="just">
              <a:lnSpc>
                <a:spcPts val="2860"/>
              </a:lnSpc>
            </a:pP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00000"/>
                </a:solidFill>
                <a:latin typeface="Nunito Sans"/>
              </a:rPr>
              <a:t>ALPFA BALL!!!</a:t>
            </a:r>
          </a:p>
          <a:p>
            <a:pPr algn="just">
              <a:lnSpc>
                <a:spcPts val="2860"/>
              </a:lnSpc>
            </a:pPr>
          </a:p>
          <a:p>
            <a:pPr algn="just">
              <a:lnSpc>
                <a:spcPts val="2860"/>
              </a:lnSpc>
            </a:pPr>
            <a:r>
              <a:rPr lang="en-US" sz="2600">
                <a:solidFill>
                  <a:srgbClr val="000000"/>
                </a:solidFill>
                <a:latin typeface="Nunito Sans"/>
              </a:rPr>
              <a:t>Fundraiser @ Minerva 11-3 TBD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667185" y="6532555"/>
            <a:ext cx="361119" cy="361119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667185" y="4918251"/>
            <a:ext cx="361119" cy="361119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769524" y="3320148"/>
            <a:ext cx="331025" cy="331025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9769524" y="4119295"/>
            <a:ext cx="331025" cy="331025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9741196" y="8073137"/>
            <a:ext cx="331025" cy="331025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6C4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9769524" y="4788934"/>
            <a:ext cx="331025" cy="331025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6C4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741196" y="7324519"/>
            <a:ext cx="331025" cy="331025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5925294" y="1015588"/>
            <a:ext cx="331025" cy="331025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16256319" y="680554"/>
            <a:ext cx="1915402" cy="1076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1"/>
              </a:lnSpc>
            </a:pPr>
            <a:r>
              <a:rPr lang="en-US" sz="2326">
                <a:solidFill>
                  <a:srgbClr val="FFFFFF"/>
                </a:solidFill>
                <a:latin typeface="Nunito Sans Bold"/>
              </a:rPr>
              <a:t>PD</a:t>
            </a:r>
          </a:p>
          <a:p>
            <a:pPr algn="just">
              <a:lnSpc>
                <a:spcPts val="2861"/>
              </a:lnSpc>
            </a:pPr>
            <a:r>
              <a:rPr lang="en-US" sz="2326">
                <a:solidFill>
                  <a:srgbClr val="FFFFFF"/>
                </a:solidFill>
                <a:latin typeface="Nunito Sans Bold"/>
              </a:rPr>
              <a:t>Fundraising </a:t>
            </a:r>
          </a:p>
          <a:p>
            <a:pPr algn="just">
              <a:lnSpc>
                <a:spcPts val="2861"/>
              </a:lnSpc>
            </a:pPr>
            <a:r>
              <a:rPr lang="en-US" sz="2326">
                <a:solidFill>
                  <a:srgbClr val="FFFFFF"/>
                </a:solidFill>
                <a:latin typeface="Nunito Sans Bold"/>
              </a:rPr>
              <a:t>Socials </a:t>
            </a:r>
          </a:p>
        </p:txBody>
      </p:sp>
      <p:grpSp>
        <p:nvGrpSpPr>
          <p:cNvPr name="Group 41" id="41"/>
          <p:cNvGrpSpPr/>
          <p:nvPr/>
        </p:nvGrpSpPr>
        <p:grpSpPr>
          <a:xfrm rot="0">
            <a:off x="15925294" y="1402037"/>
            <a:ext cx="331025" cy="331025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6C4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5925294" y="658187"/>
            <a:ext cx="331025" cy="331025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667185" y="5707963"/>
            <a:ext cx="361119" cy="361119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6C4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667185" y="7319703"/>
            <a:ext cx="361119" cy="361119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6C4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9741196" y="8747062"/>
            <a:ext cx="331025" cy="331025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60"/>
                </a:lnSpc>
              </a:pP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6141" y="7647709"/>
            <a:ext cx="2144260" cy="2396526"/>
          </a:xfrm>
          <a:custGeom>
            <a:avLst/>
            <a:gdLst/>
            <a:ahLst/>
            <a:cxnLst/>
            <a:rect r="r" b="b" t="t" l="l"/>
            <a:pathLst>
              <a:path h="2396526" w="2144260">
                <a:moveTo>
                  <a:pt x="0" y="0"/>
                </a:moveTo>
                <a:lnTo>
                  <a:pt x="2144260" y="0"/>
                </a:lnTo>
                <a:lnTo>
                  <a:pt x="2144260" y="2396526"/>
                </a:lnTo>
                <a:lnTo>
                  <a:pt x="0" y="239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603" t="-17117" r="-32724" b="-3681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2102123" cy="919905"/>
          </a:xfrm>
          <a:custGeom>
            <a:avLst/>
            <a:gdLst/>
            <a:ahLst/>
            <a:cxnLst/>
            <a:rect r="r" b="b" t="t" l="l"/>
            <a:pathLst>
              <a:path h="919905" w="2102123">
                <a:moveTo>
                  <a:pt x="0" y="0"/>
                </a:moveTo>
                <a:lnTo>
                  <a:pt x="2102123" y="0"/>
                </a:lnTo>
                <a:lnTo>
                  <a:pt x="2102123" y="919905"/>
                </a:lnTo>
                <a:lnTo>
                  <a:pt x="0" y="919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06728" r="-6530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74036" y="2211589"/>
            <a:ext cx="4322618" cy="5863822"/>
          </a:xfrm>
          <a:custGeom>
            <a:avLst/>
            <a:gdLst/>
            <a:ahLst/>
            <a:cxnLst/>
            <a:rect r="r" b="b" t="t" l="l"/>
            <a:pathLst>
              <a:path h="5863822" w="4322618">
                <a:moveTo>
                  <a:pt x="0" y="0"/>
                </a:moveTo>
                <a:lnTo>
                  <a:pt x="4322619" y="0"/>
                </a:lnTo>
                <a:lnTo>
                  <a:pt x="4322619" y="5863822"/>
                </a:lnTo>
                <a:lnTo>
                  <a:pt x="0" y="5863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35" t="0" r="-2036" b="-117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948670" y="986580"/>
            <a:ext cx="8390661" cy="856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75"/>
              </a:lnSpc>
            </a:pPr>
            <a:r>
              <a:rPr lang="en-US" sz="6068">
                <a:solidFill>
                  <a:srgbClr val="FEBF0E"/>
                </a:solidFill>
                <a:latin typeface="Nunito Sans Bold"/>
              </a:rPr>
              <a:t>Membership Dues $10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381533" y="2462265"/>
            <a:ext cx="5197969" cy="5973474"/>
          </a:xfrm>
          <a:custGeom>
            <a:avLst/>
            <a:gdLst/>
            <a:ahLst/>
            <a:cxnLst/>
            <a:rect r="r" b="b" t="t" l="l"/>
            <a:pathLst>
              <a:path h="5973474" w="5197969">
                <a:moveTo>
                  <a:pt x="0" y="0"/>
                </a:moveTo>
                <a:lnTo>
                  <a:pt x="5197969" y="0"/>
                </a:lnTo>
                <a:lnTo>
                  <a:pt x="5197969" y="5973475"/>
                </a:lnTo>
                <a:lnTo>
                  <a:pt x="0" y="59734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6449" r="0" b="-5186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623613" y="8731889"/>
            <a:ext cx="3016343" cy="109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72"/>
              </a:lnSpc>
            </a:pPr>
            <a:r>
              <a:rPr lang="en-US" sz="3883">
                <a:solidFill>
                  <a:srgbClr val="FDDF90"/>
                </a:solidFill>
                <a:latin typeface="Nunito Sans Bold"/>
              </a:rPr>
              <a:t>renewing members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72422" y="8294899"/>
            <a:ext cx="6936554" cy="109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72"/>
              </a:lnSpc>
            </a:pPr>
            <a:r>
              <a:rPr lang="en-US" sz="3883">
                <a:solidFill>
                  <a:srgbClr val="FDDF90"/>
                </a:solidFill>
                <a:latin typeface="Nunito Sans Bold"/>
              </a:rPr>
              <a:t>new members </a:t>
            </a:r>
          </a:p>
          <a:p>
            <a:pPr algn="just">
              <a:lnSpc>
                <a:spcPts val="4272"/>
              </a:lnSpc>
            </a:pPr>
            <a:r>
              <a:rPr lang="en-US" sz="3883">
                <a:solidFill>
                  <a:srgbClr val="FDDF90"/>
                </a:solidFill>
                <a:latin typeface="Nunito Sans Bold"/>
              </a:rPr>
              <a:t>(scan here first)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86600" y="3086100"/>
            <a:ext cx="4114800" cy="4114800"/>
            <a:chOff x="0" y="0"/>
            <a:chExt cx="5486400" cy="548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86400" cy="5486400"/>
            </a:xfrm>
            <a:custGeom>
              <a:avLst/>
              <a:gdLst/>
              <a:ahLst/>
              <a:cxnLst/>
              <a:rect r="r" b="b" t="t" l="l"/>
              <a:pathLst>
                <a:path h="548640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521378"/>
            <a:ext cx="13822580" cy="7896149"/>
          </a:xfrm>
          <a:custGeom>
            <a:avLst/>
            <a:gdLst/>
            <a:ahLst/>
            <a:cxnLst/>
            <a:rect r="r" b="b" t="t" l="l"/>
            <a:pathLst>
              <a:path h="7896149" w="13822580">
                <a:moveTo>
                  <a:pt x="0" y="0"/>
                </a:moveTo>
                <a:lnTo>
                  <a:pt x="13822580" y="0"/>
                </a:lnTo>
                <a:lnTo>
                  <a:pt x="13822580" y="7896149"/>
                </a:lnTo>
                <a:lnTo>
                  <a:pt x="0" y="789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00630" y="938443"/>
            <a:ext cx="3553185" cy="3165871"/>
          </a:xfrm>
          <a:custGeom>
            <a:avLst/>
            <a:gdLst/>
            <a:ahLst/>
            <a:cxnLst/>
            <a:rect r="r" b="b" t="t" l="l"/>
            <a:pathLst>
              <a:path h="3165871" w="3553185">
                <a:moveTo>
                  <a:pt x="0" y="0"/>
                </a:moveTo>
                <a:lnTo>
                  <a:pt x="3553185" y="0"/>
                </a:lnTo>
                <a:lnTo>
                  <a:pt x="3553185" y="3165871"/>
                </a:lnTo>
                <a:lnTo>
                  <a:pt x="0" y="3165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565355" y="2291719"/>
            <a:ext cx="1042594" cy="630769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10857564" y="1354076"/>
            <a:ext cx="1151240" cy="851918"/>
          </a:xfrm>
          <a:custGeom>
            <a:avLst/>
            <a:gdLst/>
            <a:ahLst/>
            <a:cxnLst/>
            <a:rect r="r" b="b" t="t" l="l"/>
            <a:pathLst>
              <a:path h="851918" w="1151240">
                <a:moveTo>
                  <a:pt x="0" y="0"/>
                </a:moveTo>
                <a:lnTo>
                  <a:pt x="1151240" y="0"/>
                </a:lnTo>
                <a:lnTo>
                  <a:pt x="1151240" y="851918"/>
                </a:lnTo>
                <a:lnTo>
                  <a:pt x="0" y="8519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553215"/>
            <a:ext cx="7515523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FB71B"/>
                </a:solidFill>
                <a:latin typeface="League Spartan"/>
              </a:rPr>
              <a:t>www.alpfa.org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92838" y="2414475"/>
            <a:ext cx="11902325" cy="5458051"/>
          </a:xfrm>
          <a:custGeom>
            <a:avLst/>
            <a:gdLst/>
            <a:ahLst/>
            <a:cxnLst/>
            <a:rect r="r" b="b" t="t" l="l"/>
            <a:pathLst>
              <a:path h="5458051" w="11902325">
                <a:moveTo>
                  <a:pt x="0" y="0"/>
                </a:moveTo>
                <a:lnTo>
                  <a:pt x="11902324" y="0"/>
                </a:lnTo>
                <a:lnTo>
                  <a:pt x="11902324" y="5458050"/>
                </a:lnTo>
                <a:lnTo>
                  <a:pt x="0" y="5458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3" t="-12077" r="-5144" b="-1872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43618" y="367521"/>
            <a:ext cx="14000764" cy="1554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69"/>
              </a:lnSpc>
              <a:spcBef>
                <a:spcPct val="0"/>
              </a:spcBef>
            </a:pPr>
            <a:r>
              <a:rPr lang="en-US" sz="9120">
                <a:solidFill>
                  <a:srgbClr val="FFB71B"/>
                </a:solidFill>
                <a:latin typeface="League Spartan"/>
              </a:rPr>
              <a:t>Creating Your Account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777133" y="8370447"/>
            <a:ext cx="12318030" cy="887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17"/>
              </a:lnSpc>
              <a:spcBef>
                <a:spcPct val="0"/>
              </a:spcBef>
            </a:pPr>
            <a:r>
              <a:rPr lang="en-US" sz="5226">
                <a:solidFill>
                  <a:srgbClr val="FFB71B"/>
                </a:solidFill>
                <a:latin typeface="League Spartan"/>
              </a:rPr>
              <a:t>Verify your email!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057007"/>
            <a:ext cx="6414896" cy="5840987"/>
          </a:xfrm>
          <a:custGeom>
            <a:avLst/>
            <a:gdLst/>
            <a:ahLst/>
            <a:cxnLst/>
            <a:rect r="r" b="b" t="t" l="l"/>
            <a:pathLst>
              <a:path h="5840987" w="6414896">
                <a:moveTo>
                  <a:pt x="0" y="0"/>
                </a:moveTo>
                <a:lnTo>
                  <a:pt x="6414896" y="0"/>
                </a:lnTo>
                <a:lnTo>
                  <a:pt x="6414896" y="5840987"/>
                </a:lnTo>
                <a:lnTo>
                  <a:pt x="0" y="5840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67131" y="2057007"/>
            <a:ext cx="6557372" cy="5840987"/>
          </a:xfrm>
          <a:custGeom>
            <a:avLst/>
            <a:gdLst/>
            <a:ahLst/>
            <a:cxnLst/>
            <a:rect r="r" b="b" t="t" l="l"/>
            <a:pathLst>
              <a:path h="5840987" w="6557372">
                <a:moveTo>
                  <a:pt x="0" y="0"/>
                </a:moveTo>
                <a:lnTo>
                  <a:pt x="6557372" y="0"/>
                </a:lnTo>
                <a:lnTo>
                  <a:pt x="6557372" y="5840987"/>
                </a:lnTo>
                <a:lnTo>
                  <a:pt x="0" y="5840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67" t="0" r="-1152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524503" y="2043726"/>
            <a:ext cx="6532775" cy="5854268"/>
          </a:xfrm>
          <a:custGeom>
            <a:avLst/>
            <a:gdLst/>
            <a:ahLst/>
            <a:cxnLst/>
            <a:rect r="r" b="b" t="t" l="l"/>
            <a:pathLst>
              <a:path h="5854268" w="6532775">
                <a:moveTo>
                  <a:pt x="0" y="0"/>
                </a:moveTo>
                <a:lnTo>
                  <a:pt x="6532775" y="0"/>
                </a:lnTo>
                <a:lnTo>
                  <a:pt x="6532775" y="5854268"/>
                </a:lnTo>
                <a:lnTo>
                  <a:pt x="0" y="5854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78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64693" y="1780035"/>
            <a:ext cx="8358614" cy="7981106"/>
          </a:xfrm>
          <a:custGeom>
            <a:avLst/>
            <a:gdLst/>
            <a:ahLst/>
            <a:cxnLst/>
            <a:rect r="r" b="b" t="t" l="l"/>
            <a:pathLst>
              <a:path h="7981106" w="8358614">
                <a:moveTo>
                  <a:pt x="0" y="0"/>
                </a:moveTo>
                <a:lnTo>
                  <a:pt x="8358614" y="0"/>
                </a:lnTo>
                <a:lnTo>
                  <a:pt x="8358614" y="7981106"/>
                </a:lnTo>
                <a:lnTo>
                  <a:pt x="0" y="7981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860" t="-18765" r="-62711" b="-993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19429" y="313440"/>
            <a:ext cx="14849141" cy="1287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68"/>
              </a:lnSpc>
              <a:spcBef>
                <a:spcPct val="0"/>
              </a:spcBef>
            </a:pPr>
            <a:r>
              <a:rPr lang="en-US" sz="7549">
                <a:solidFill>
                  <a:srgbClr val="FFB71B"/>
                </a:solidFill>
                <a:latin typeface="League Spartan"/>
              </a:rPr>
              <a:t>Upgrading Your Membership 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058485" y="3247623"/>
            <a:ext cx="2053725" cy="1242504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10326276" y="2395706"/>
            <a:ext cx="1151240" cy="851918"/>
          </a:xfrm>
          <a:custGeom>
            <a:avLst/>
            <a:gdLst/>
            <a:ahLst/>
            <a:cxnLst/>
            <a:rect r="r" b="b" t="t" l="l"/>
            <a:pathLst>
              <a:path h="851918" w="1151240">
                <a:moveTo>
                  <a:pt x="0" y="0"/>
                </a:moveTo>
                <a:lnTo>
                  <a:pt x="1151240" y="0"/>
                </a:lnTo>
                <a:lnTo>
                  <a:pt x="1151240" y="851917"/>
                </a:lnTo>
                <a:lnTo>
                  <a:pt x="0" y="851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52911" y="4274503"/>
            <a:ext cx="13382179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  <a:spcBef>
                <a:spcPct val="0"/>
              </a:spcBef>
            </a:pPr>
            <a:r>
              <a:rPr lang="en-US" sz="9200">
                <a:solidFill>
                  <a:srgbClr val="FFB71B"/>
                </a:solidFill>
                <a:latin typeface="League Spartan"/>
              </a:rPr>
              <a:t>Navigating The Portal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20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4312" y="278572"/>
            <a:ext cx="10052303" cy="8979728"/>
          </a:xfrm>
          <a:custGeom>
            <a:avLst/>
            <a:gdLst/>
            <a:ahLst/>
            <a:cxnLst/>
            <a:rect r="r" b="b" t="t" l="l"/>
            <a:pathLst>
              <a:path h="8979728" w="10052303">
                <a:moveTo>
                  <a:pt x="0" y="0"/>
                </a:moveTo>
                <a:lnTo>
                  <a:pt x="10052303" y="0"/>
                </a:lnTo>
                <a:lnTo>
                  <a:pt x="10052303" y="8979728"/>
                </a:lnTo>
                <a:lnTo>
                  <a:pt x="0" y="8979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74" t="0" r="-3040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112648" y="548256"/>
            <a:ext cx="6146652" cy="3014658"/>
            <a:chOff x="0" y="0"/>
            <a:chExt cx="8195536" cy="401954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8195536" cy="2921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8640"/>
                </a:lnSpc>
                <a:spcBef>
                  <a:spcPct val="0"/>
                </a:spcBef>
              </a:pPr>
              <a:r>
                <a:rPr lang="en-US" sz="7200">
                  <a:solidFill>
                    <a:srgbClr val="FFB71B"/>
                  </a:solidFill>
                  <a:latin typeface="League Spartan"/>
                </a:rPr>
                <a:t>Premium Membership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288236"/>
              <a:ext cx="6546426" cy="7313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550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026541" y="5009399"/>
            <a:ext cx="2053725" cy="124250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121791" y="7278460"/>
            <a:ext cx="2053725" cy="1242504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0426328" y="3148834"/>
            <a:ext cx="7775947" cy="4222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187947" indent="-593973" lvl="1">
              <a:lnSpc>
                <a:spcPts val="8693"/>
              </a:lnSpc>
              <a:buFont typeface="Arial"/>
              <a:buChar char="•"/>
            </a:pPr>
            <a:r>
              <a:rPr lang="en-US" sz="5502">
                <a:solidFill>
                  <a:srgbClr val="FFFFFF"/>
                </a:solidFill>
                <a:latin typeface="Open Sans"/>
              </a:rPr>
              <a:t>Events</a:t>
            </a:r>
          </a:p>
          <a:p>
            <a:pPr marL="1187947" indent="-593973" lvl="1">
              <a:lnSpc>
                <a:spcPts val="8693"/>
              </a:lnSpc>
              <a:buFont typeface="Arial"/>
              <a:buChar char="•"/>
            </a:pPr>
            <a:r>
              <a:rPr lang="en-US" sz="5502">
                <a:solidFill>
                  <a:srgbClr val="FFFFFF"/>
                </a:solidFill>
                <a:latin typeface="Open Sans"/>
              </a:rPr>
              <a:t>Workshops </a:t>
            </a:r>
          </a:p>
          <a:p>
            <a:pPr marL="1187947" indent="-593973" lvl="1">
              <a:lnSpc>
                <a:spcPts val="8693"/>
              </a:lnSpc>
              <a:buFont typeface="Arial"/>
              <a:buChar char="•"/>
            </a:pPr>
            <a:r>
              <a:rPr lang="en-US" sz="5502">
                <a:solidFill>
                  <a:srgbClr val="FFFFFF"/>
                </a:solidFill>
                <a:latin typeface="Open Sans"/>
              </a:rPr>
              <a:t>ALPFA Job Board </a:t>
            </a:r>
          </a:p>
          <a:p>
            <a:pPr marL="1187947" indent="-593973" lvl="1">
              <a:lnSpc>
                <a:spcPts val="7318"/>
              </a:lnSpc>
              <a:buFont typeface="Arial"/>
              <a:buChar char="•"/>
            </a:pPr>
            <a:r>
              <a:rPr lang="en-US" sz="5502">
                <a:solidFill>
                  <a:srgbClr val="FFFFFF"/>
                </a:solidFill>
                <a:latin typeface="Open Sans"/>
              </a:rPr>
              <a:t>Active Applications 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94312" y="4213390"/>
            <a:ext cx="1132039" cy="684884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4543816" y="334452"/>
            <a:ext cx="1147518" cy="694248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409444" y="4684222"/>
            <a:ext cx="1518273" cy="9185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22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073400" cy="10287000"/>
            <a:chOff x="0" y="0"/>
            <a:chExt cx="809455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09455" cy="2709333"/>
            </a:xfrm>
            <a:custGeom>
              <a:avLst/>
              <a:gdLst/>
              <a:ahLst/>
              <a:cxnLst/>
              <a:rect r="r" b="b" t="t" l="l"/>
              <a:pathLst>
                <a:path h="2709333" w="809455">
                  <a:moveTo>
                    <a:pt x="0" y="0"/>
                  </a:moveTo>
                  <a:lnTo>
                    <a:pt x="809455" y="0"/>
                  </a:lnTo>
                  <a:lnTo>
                    <a:pt x="8094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EB61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09455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073400" y="3590884"/>
            <a:ext cx="14867789" cy="4329975"/>
          </a:xfrm>
          <a:custGeom>
            <a:avLst/>
            <a:gdLst/>
            <a:ahLst/>
            <a:cxnLst/>
            <a:rect r="r" b="b" t="t" l="l"/>
            <a:pathLst>
              <a:path h="4329975" w="14867789">
                <a:moveTo>
                  <a:pt x="0" y="0"/>
                </a:moveTo>
                <a:lnTo>
                  <a:pt x="14867789" y="0"/>
                </a:lnTo>
                <a:lnTo>
                  <a:pt x="14867789" y="4329975"/>
                </a:lnTo>
                <a:lnTo>
                  <a:pt x="0" y="4329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65" t="0" r="-16492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808859" y="1655329"/>
            <a:ext cx="14670282" cy="1808555"/>
            <a:chOff x="0" y="0"/>
            <a:chExt cx="19560376" cy="241140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142875"/>
              <a:ext cx="19560376" cy="16328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341"/>
                </a:lnSpc>
              </a:pPr>
              <a:r>
                <a:rPr lang="en-US" sz="7387">
                  <a:solidFill>
                    <a:srgbClr val="F4F4F6"/>
                  </a:solidFill>
                  <a:latin typeface="Canva Sans Bold"/>
                </a:rPr>
                <a:t>ALPFA Scholarships!</a:t>
              </a:r>
            </a:p>
          </p:txBody>
        </p:sp>
        <p:sp>
          <p:nvSpPr>
            <p:cNvPr name="Freeform 8" id="8"/>
            <p:cNvSpPr/>
            <p:nvPr/>
          </p:nvSpPr>
          <p:spPr>
            <a:xfrm flipH="false" flipV="false" rot="0">
              <a:off x="9399359" y="2074893"/>
              <a:ext cx="761658" cy="336514"/>
            </a:xfrm>
            <a:custGeom>
              <a:avLst/>
              <a:gdLst/>
              <a:ahLst/>
              <a:cxnLst/>
              <a:rect r="r" b="b" t="t" l="l"/>
              <a:pathLst>
                <a:path h="336514" w="761658">
                  <a:moveTo>
                    <a:pt x="0" y="0"/>
                  </a:moveTo>
                  <a:lnTo>
                    <a:pt x="761658" y="0"/>
                  </a:lnTo>
                  <a:lnTo>
                    <a:pt x="761658" y="336514"/>
                  </a:lnTo>
                  <a:lnTo>
                    <a:pt x="0" y="336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DAF8meGrJKI</dc:identifier>
  <dcterms:modified xsi:type="dcterms:W3CDTF">2011-08-01T06:04:30Z</dcterms:modified>
  <cp:revision>1</cp:revision>
  <dc:title>Premium Membership</dc:title>
</cp:coreProperties>
</file>